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9" r:id="rId11"/>
    <p:sldId id="277" r:id="rId12"/>
    <p:sldId id="276" r:id="rId13"/>
    <p:sldId id="272" r:id="rId14"/>
    <p:sldId id="281" r:id="rId15"/>
    <p:sldId id="280" r:id="rId16"/>
    <p:sldId id="282" r:id="rId17"/>
    <p:sldId id="284" r:id="rId18"/>
    <p:sldId id="285" r:id="rId19"/>
    <p:sldId id="270" r:id="rId20"/>
    <p:sldId id="273" r:id="rId21"/>
    <p:sldId id="274" r:id="rId22"/>
    <p:sldId id="278" r:id="rId23"/>
    <p:sldId id="275" r:id="rId24"/>
    <p:sldId id="267" r:id="rId25"/>
    <p:sldId id="268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bg1"/>
                </a:solidFill>
              </a:rPr>
              <a:t>코드 분석</a:t>
            </a:r>
            <a:endParaRPr lang="ko-KR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8339395547589428"/>
          <c:y val="5.7853164719955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학생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Performance</c:v>
                </c:pt>
                <c:pt idx="1">
                  <c:v>Readability</c:v>
                </c:pt>
                <c:pt idx="2">
                  <c:v>Modularity</c:v>
                </c:pt>
                <c:pt idx="3">
                  <c:v>Scalability</c:v>
                </c:pt>
                <c:pt idx="4">
                  <c:v>Security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3D-455E-859E-E8A0B6B59A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.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Performance</c:v>
                </c:pt>
                <c:pt idx="1">
                  <c:v>Readability</c:v>
                </c:pt>
                <c:pt idx="2">
                  <c:v>Modularity</c:v>
                </c:pt>
                <c:pt idx="3">
                  <c:v>Scalability</c:v>
                </c:pt>
                <c:pt idx="4">
                  <c:v>Security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523D-455E-859E-E8A0B6B59A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3218880"/>
        <c:axId val="1753220320"/>
      </c:radarChart>
      <c:catAx>
        <c:axId val="175321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3220320"/>
        <c:crosses val="autoZero"/>
        <c:auto val="1"/>
        <c:lblAlgn val="ctr"/>
        <c:lblOffset val="100"/>
        <c:noMultiLvlLbl val="0"/>
      </c:catAx>
      <c:valAx>
        <c:axId val="1753220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321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800B6-C2E3-4561-B110-29992AAC7E77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FB2F3-B9E9-4A48-8F66-A0CA0EA00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57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4</a:t>
            </a:r>
            <a:r>
              <a:rPr lang="ko-KR" altLang="en-US" dirty="0"/>
              <a:t>팀 발표 시작하겠습니다</a:t>
            </a:r>
            <a:r>
              <a:rPr lang="en-US" altLang="ko-KR" dirty="0"/>
              <a:t>. </a:t>
            </a:r>
            <a:r>
              <a:rPr lang="ko-KR" altLang="en-US" dirty="0"/>
              <a:t>저희 프로젝트의 이름은 코딩 학습을 도와주는 학원의 역할을 한다는 의미에서 </a:t>
            </a:r>
            <a:r>
              <a:rPr lang="en-US" altLang="ko-KR" dirty="0"/>
              <a:t>Code</a:t>
            </a:r>
            <a:r>
              <a:rPr lang="ko-KR" altLang="en-US" dirty="0"/>
              <a:t>와 </a:t>
            </a:r>
            <a:r>
              <a:rPr lang="en-US" altLang="ko-KR" dirty="0"/>
              <a:t>Academy</a:t>
            </a:r>
            <a:r>
              <a:rPr lang="ko-KR" altLang="en-US" dirty="0"/>
              <a:t>를 합친 </a:t>
            </a:r>
            <a:r>
              <a:rPr lang="en-US" altLang="ko-KR" dirty="0" err="1"/>
              <a:t>Codemy</a:t>
            </a:r>
            <a:r>
              <a:rPr lang="ko-KR" altLang="en-US" dirty="0"/>
              <a:t>라고 지었습니다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아이디가 있다면 로그인을 하거나 아이디가 아직 없을 경우 회원가입을 진행합니다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91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가입은 학생 또는 강사 아이디를 만드는 것으로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74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학생으로 회원 가입 합니다</a:t>
            </a:r>
            <a:r>
              <a:rPr lang="en-US" altLang="ko-KR" dirty="0"/>
              <a:t>. </a:t>
            </a:r>
            <a:r>
              <a:rPr lang="ko-KR" altLang="en-US" dirty="0"/>
              <a:t>아이디와 비밀번호 그리고 담당 강사의 </a:t>
            </a:r>
            <a:r>
              <a:rPr lang="en-US" altLang="ko-KR" dirty="0"/>
              <a:t>id</a:t>
            </a:r>
            <a:r>
              <a:rPr lang="ko-KR" altLang="en-US" dirty="0"/>
              <a:t>를 입력해 가입할 수 있습니다</a:t>
            </a:r>
            <a:r>
              <a:rPr lang="en-US" altLang="ko-KR" dirty="0"/>
              <a:t>. </a:t>
            </a:r>
            <a:r>
              <a:rPr lang="ko-KR" altLang="en-US" dirty="0"/>
              <a:t>가입 하고 로그인하면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01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 로그인 버튼이 이름으로 바뀝니다</a:t>
            </a:r>
            <a:r>
              <a:rPr lang="en-US" altLang="ko-KR" dirty="0"/>
              <a:t>. </a:t>
            </a:r>
            <a:r>
              <a:rPr lang="ko-KR" altLang="en-US" dirty="0"/>
              <a:t>여기서 이름 버튼을 누르면 로그아웃이 됩니다</a:t>
            </a:r>
            <a:r>
              <a:rPr lang="en-US" altLang="ko-KR" dirty="0"/>
              <a:t>. </a:t>
            </a:r>
            <a:r>
              <a:rPr lang="ko-KR" altLang="en-US" dirty="0"/>
              <a:t> 헤더에 </a:t>
            </a:r>
            <a:r>
              <a:rPr lang="en-US" altLang="ko-KR" dirty="0"/>
              <a:t> </a:t>
            </a:r>
            <a:r>
              <a:rPr lang="ko-KR" altLang="en-US" dirty="0"/>
              <a:t>있는 </a:t>
            </a:r>
            <a:r>
              <a:rPr lang="en-US" altLang="ko-KR" dirty="0"/>
              <a:t>Study </a:t>
            </a:r>
            <a:r>
              <a:rPr lang="ko-KR" altLang="en-US" dirty="0"/>
              <a:t>를 클릭하면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4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정보가 있는 화면이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7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Problem </a:t>
            </a:r>
            <a:r>
              <a:rPr lang="ko-KR" altLang="en-US" dirty="0"/>
              <a:t>화면에서는 지금까지 풀었던 문제들을 바탕으로 추천된 문제 목록 들을 보여줍니다</a:t>
            </a:r>
            <a:r>
              <a:rPr lang="en-US" altLang="ko-KR" dirty="0"/>
              <a:t>. </a:t>
            </a:r>
            <a:r>
              <a:rPr lang="ko-KR" altLang="en-US" dirty="0"/>
              <a:t>이 중 아무 문제를 클릭하면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758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페이지로 이동하고 해당 문제에 대해 학생이 코드를 제출할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2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Comment </a:t>
            </a:r>
            <a:r>
              <a:rPr lang="ko-KR" altLang="en-US" dirty="0"/>
              <a:t>란에서는 자기가 제출했던 코드들 중에 강사의 코멘트를 받은 것을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8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이번엔 강사로 로그인하면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697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강사에게 제출된 학생들의 코드에 대한 요약이 나타납니다</a:t>
            </a:r>
            <a:r>
              <a:rPr lang="en-US" altLang="ko-KR" dirty="0"/>
              <a:t>. </a:t>
            </a:r>
            <a:r>
              <a:rPr lang="ko-KR" altLang="en-US" dirty="0"/>
              <a:t> 현 화면은 </a:t>
            </a:r>
            <a:r>
              <a:rPr lang="en-US" altLang="ko-KR" dirty="0"/>
              <a:t>Summary </a:t>
            </a:r>
            <a:r>
              <a:rPr lang="ko-KR" altLang="en-US" dirty="0"/>
              <a:t>부분에 해당하는 화면입니다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63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발표내용의 순서는 다음과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54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 화면은 </a:t>
            </a:r>
            <a:r>
              <a:rPr lang="en-US" altLang="ko-KR" dirty="0"/>
              <a:t>Submissions </a:t>
            </a:r>
            <a:r>
              <a:rPr lang="ko-KR" altLang="en-US" dirty="0"/>
              <a:t>부분에 해당합니다</a:t>
            </a:r>
            <a:r>
              <a:rPr lang="en-US" altLang="ko-KR" dirty="0"/>
              <a:t>. </a:t>
            </a:r>
            <a:r>
              <a:rPr lang="ko-KR" altLang="en-US" dirty="0"/>
              <a:t>여기서 학생들이 제출한 코드들을 볼 수 있고 이 제출물을 클릭하면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64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학생이 제출한 코드와 그에 대한 </a:t>
            </a:r>
            <a:r>
              <a:rPr lang="en-US" altLang="ko-KR" dirty="0" err="1"/>
              <a:t>ChatGPT</a:t>
            </a:r>
            <a:r>
              <a:rPr lang="ko-KR" altLang="en-US" dirty="0"/>
              <a:t>의 분석</a:t>
            </a:r>
            <a:r>
              <a:rPr lang="en-US" altLang="ko-KR" dirty="0"/>
              <a:t>, </a:t>
            </a:r>
            <a:r>
              <a:rPr lang="ko-KR" altLang="en-US" dirty="0"/>
              <a:t>그리고 강사가 작성할 수 있는 코멘트 란이 나타납니다</a:t>
            </a:r>
            <a:r>
              <a:rPr lang="en-US" altLang="ko-KR" dirty="0"/>
              <a:t>. </a:t>
            </a:r>
            <a:r>
              <a:rPr lang="ko-KR" altLang="en-US" dirty="0"/>
              <a:t>여기서 그래프는 학생이 제출한 코드의 </a:t>
            </a:r>
            <a:r>
              <a:rPr lang="en-US" altLang="ko-KR" dirty="0"/>
              <a:t>efficiency, readability </a:t>
            </a:r>
            <a:r>
              <a:rPr lang="ko-KR" altLang="en-US" dirty="0"/>
              <a:t>와 같은 항목들을 측정하여 </a:t>
            </a:r>
            <a:r>
              <a:rPr lang="ko-KR" altLang="en-US" dirty="0" err="1"/>
              <a:t>시각화해줍니다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250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 화면은 </a:t>
            </a:r>
            <a:r>
              <a:rPr lang="en-US" altLang="ko-KR" dirty="0"/>
              <a:t>Students </a:t>
            </a:r>
            <a:r>
              <a:rPr lang="ko-KR" altLang="en-US" dirty="0"/>
              <a:t>부분의 해당합니다</a:t>
            </a:r>
            <a:r>
              <a:rPr lang="en-US" altLang="ko-KR" dirty="0"/>
              <a:t>. </a:t>
            </a:r>
            <a:r>
              <a:rPr lang="ko-KR" altLang="en-US" dirty="0"/>
              <a:t>이곳에서 강사에 배정된 학생들 목록이 나타납니다</a:t>
            </a:r>
            <a:r>
              <a:rPr lang="en-US" altLang="ko-KR" dirty="0"/>
              <a:t>. </a:t>
            </a:r>
            <a:r>
              <a:rPr lang="ko-KR" altLang="en-US" dirty="0"/>
              <a:t>이것으로 </a:t>
            </a:r>
            <a:r>
              <a:rPr lang="en-US" altLang="ko-KR" dirty="0" err="1"/>
              <a:t>Codemy</a:t>
            </a:r>
            <a:r>
              <a:rPr lang="en-US" altLang="ko-KR" dirty="0"/>
              <a:t> </a:t>
            </a:r>
            <a:r>
              <a:rPr lang="ko-KR" altLang="en-US" dirty="0"/>
              <a:t>시나리오를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51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겪었던 가장 큰 문제는 다른 팀들도 마찬가지 </a:t>
            </a:r>
            <a:r>
              <a:rPr lang="ko-KR" altLang="en-US" dirty="0" err="1"/>
              <a:t>였겠지만</a:t>
            </a:r>
            <a:r>
              <a:rPr lang="ko-KR" altLang="en-US" dirty="0"/>
              <a:t> 문제 추천과 코드 분석 및 피드백</a:t>
            </a:r>
            <a:r>
              <a:rPr lang="en-US" altLang="ko-KR" dirty="0"/>
              <a:t>, </a:t>
            </a:r>
            <a:r>
              <a:rPr lang="ko-KR" altLang="en-US" dirty="0"/>
              <a:t>강점 약점 시각화를 </a:t>
            </a:r>
            <a:r>
              <a:rPr lang="en-US" altLang="ko-KR" dirty="0" err="1"/>
              <a:t>ChatGPT</a:t>
            </a:r>
            <a:r>
              <a:rPr lang="ko-KR" altLang="en-US" dirty="0"/>
              <a:t>가 하는 것이었습니다</a:t>
            </a:r>
            <a:r>
              <a:rPr lang="en-US" altLang="ko-KR" dirty="0"/>
              <a:t>. </a:t>
            </a:r>
            <a:r>
              <a:rPr lang="ko-KR" altLang="en-US" dirty="0"/>
              <a:t>결국 </a:t>
            </a:r>
            <a:r>
              <a:rPr lang="en-US" altLang="ko-KR" dirty="0" err="1"/>
              <a:t>ChatGPT</a:t>
            </a:r>
            <a:r>
              <a:rPr lang="ko-KR" altLang="en-US" dirty="0"/>
              <a:t>의 신뢰도에 크게 의존하게 될 수 밖에 없는데</a:t>
            </a:r>
            <a:r>
              <a:rPr lang="en-US" altLang="ko-KR" dirty="0"/>
              <a:t> </a:t>
            </a:r>
            <a:r>
              <a:rPr lang="ko-KR" altLang="en-US" dirty="0"/>
              <a:t>이에 추천문제를 여러 </a:t>
            </a:r>
            <a:r>
              <a:rPr lang="ko-KR" altLang="en-US" dirty="0" err="1"/>
              <a:t>개로해서</a:t>
            </a:r>
            <a:r>
              <a:rPr lang="ko-KR" altLang="en-US" dirty="0"/>
              <a:t> 난이도에 맞지 않는 문제가 섞여 있어도 다른 문제를 풀 수 있게 하고 </a:t>
            </a:r>
            <a:r>
              <a:rPr lang="en-US" altLang="ko-KR" dirty="0" err="1"/>
              <a:t>ChatGPT</a:t>
            </a:r>
            <a:r>
              <a:rPr lang="ko-KR" altLang="en-US" dirty="0"/>
              <a:t>의 피드백을 강사가 검증해서 코멘트를 작성하는 것으로 </a:t>
            </a:r>
            <a:r>
              <a:rPr lang="en-US" altLang="ko-KR" dirty="0" err="1"/>
              <a:t>ChatGPT</a:t>
            </a:r>
            <a:r>
              <a:rPr lang="ko-KR" altLang="en-US" dirty="0"/>
              <a:t>의 의존성을 완화 하려 했지만 여전히 한계점을 가집니다</a:t>
            </a:r>
            <a:r>
              <a:rPr lang="en-US" altLang="ko-KR" dirty="0"/>
              <a:t>.  </a:t>
            </a:r>
            <a:r>
              <a:rPr lang="ko-KR" altLang="en-US" dirty="0"/>
              <a:t>추후에는 별도의 검증 장치를 만들어 </a:t>
            </a:r>
            <a:r>
              <a:rPr lang="en-US" altLang="ko-KR" dirty="0" err="1"/>
              <a:t>ChatGPT</a:t>
            </a:r>
            <a:r>
              <a:rPr lang="ko-KR" altLang="en-US" dirty="0"/>
              <a:t>의 정확도를 보완할 수 있도록 하고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79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15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</a:t>
            </a:r>
            <a:r>
              <a:rPr lang="en-US" altLang="ko-KR" dirty="0" err="1"/>
              <a:t>Codemy</a:t>
            </a:r>
            <a:r>
              <a:rPr lang="ko-KR" altLang="en-US" dirty="0"/>
              <a:t>를 개발하게 된 배경을 먼저 설명 드리겠습니다</a:t>
            </a:r>
            <a:r>
              <a:rPr lang="en-US" altLang="ko-KR" dirty="0"/>
              <a:t>. </a:t>
            </a:r>
            <a:r>
              <a:rPr lang="ko-KR" altLang="en-US" dirty="0"/>
              <a:t>요즘 소프트웨어 인력에 대한 수요는 갈수록 증가하고 있고 그에 따라 코딩 교육 플랫폼에 대한 수요 또한 같이 증가 하고 있습니다</a:t>
            </a:r>
            <a:r>
              <a:rPr lang="en-US" altLang="ko-KR" dirty="0"/>
              <a:t>. </a:t>
            </a:r>
            <a:r>
              <a:rPr lang="ko-KR" altLang="en-US" dirty="0"/>
              <a:t>그러나 수요에 맞춰 공급이 따라가지 못하고 있고 이에 적은 교육자로 더 많은 교육생들을 배출할 수 있는 수단의 필요성이 대두 되었습니다</a:t>
            </a:r>
            <a:r>
              <a:rPr lang="en-US" altLang="ko-KR" dirty="0"/>
              <a:t>. </a:t>
            </a:r>
            <a:r>
              <a:rPr lang="ko-KR" altLang="en-US" dirty="0"/>
              <a:t>이에 올해 공개된 </a:t>
            </a:r>
            <a:r>
              <a:rPr lang="en-US" altLang="ko-KR" dirty="0" err="1"/>
              <a:t>ChatGPT</a:t>
            </a:r>
            <a:r>
              <a:rPr lang="ko-KR" altLang="en-US" dirty="0"/>
              <a:t>라는 언어모델을 사용하여 교육자의 반복적인 작업 시간을 획기적으로 줄여 한 명의 교육자가 더 많은 교육생들을 배출할 수 있게 하는 것을 저희 프로젝트의 목적으로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Codemy</a:t>
            </a:r>
            <a:r>
              <a:rPr lang="ko-KR" altLang="en-US" dirty="0"/>
              <a:t>는 </a:t>
            </a:r>
            <a:r>
              <a:rPr lang="ko-KR" altLang="en-US" dirty="0" err="1"/>
              <a:t>강사용</a:t>
            </a:r>
            <a:r>
              <a:rPr lang="ko-KR" altLang="en-US" dirty="0"/>
              <a:t> 코딩 교육 웹페이지로</a:t>
            </a:r>
            <a:r>
              <a:rPr lang="en-US" altLang="ko-KR" dirty="0"/>
              <a:t>, </a:t>
            </a:r>
            <a:r>
              <a:rPr lang="ko-KR" altLang="en-US" dirty="0"/>
              <a:t>학생이 제출한 코드를 </a:t>
            </a:r>
            <a:r>
              <a:rPr lang="en-US" altLang="ko-KR" dirty="0" err="1"/>
              <a:t>ChatGPT</a:t>
            </a:r>
            <a:r>
              <a:rPr lang="ko-KR" altLang="en-US" dirty="0"/>
              <a:t>를 통해 피드백하고</a:t>
            </a:r>
            <a:r>
              <a:rPr lang="en-US" altLang="ko-KR" dirty="0"/>
              <a:t>, </a:t>
            </a:r>
            <a:r>
              <a:rPr lang="ko-KR" altLang="en-US" dirty="0"/>
              <a:t>그 피드백에 기반으로 강사가 코멘트를 작성한 뒤 다시 학생에게 전송하는 기능을 갖추었습니다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41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개발하는 기능과 방법에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5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개발하려는 기능들은 크게 </a:t>
            </a:r>
            <a:r>
              <a:rPr lang="en-US" altLang="ko-KR" dirty="0"/>
              <a:t>4</a:t>
            </a:r>
            <a:r>
              <a:rPr lang="ko-KR" altLang="en-US" dirty="0"/>
              <a:t>가지가 있습니다</a:t>
            </a:r>
            <a:r>
              <a:rPr lang="en-US" altLang="ko-KR" dirty="0"/>
              <a:t>. </a:t>
            </a:r>
            <a:r>
              <a:rPr lang="en-US" altLang="ko-KR" dirty="0" err="1"/>
              <a:t>ChatGPT</a:t>
            </a:r>
            <a:r>
              <a:rPr lang="ko-KR" altLang="en-US" dirty="0"/>
              <a:t>를 이용한 문제 추천</a:t>
            </a:r>
            <a:r>
              <a:rPr lang="en-US" altLang="ko-KR" dirty="0"/>
              <a:t>, </a:t>
            </a:r>
            <a:r>
              <a:rPr lang="ko-KR" altLang="en-US" dirty="0"/>
              <a:t>코드 피드백</a:t>
            </a:r>
            <a:r>
              <a:rPr lang="en-US" altLang="ko-KR" dirty="0"/>
              <a:t>, </a:t>
            </a:r>
            <a:r>
              <a:rPr lang="ko-KR" altLang="en-US" dirty="0"/>
              <a:t>코드 분석 그리고 이 피드백과 분석을 바탕으로 한 강사의 코멘트 작성입니다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문제 추천은 학생이 지금까지 풀었던 문제들을 바탕으로 다음 문제들을 추천해주고</a:t>
            </a:r>
            <a:r>
              <a:rPr lang="en-US" altLang="ko-KR" dirty="0"/>
              <a:t>, </a:t>
            </a:r>
            <a:r>
              <a:rPr lang="ko-KR" altLang="en-US" dirty="0"/>
              <a:t>만약 풀었던 문제 기록이 없다면 기본 문제를 추천합니다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 피드백과 코드 분석은 학생의 코드를 바탕으로 </a:t>
            </a:r>
            <a:r>
              <a:rPr lang="en-US" altLang="ko-KR" dirty="0" err="1"/>
              <a:t>ChatGPT</a:t>
            </a:r>
            <a:r>
              <a:rPr lang="en-US" altLang="ko-KR" dirty="0"/>
              <a:t> API</a:t>
            </a:r>
            <a:r>
              <a:rPr lang="ko-KR" altLang="en-US" dirty="0"/>
              <a:t>가 부족한 부분에 대해 피드백 합니다</a:t>
            </a:r>
            <a:r>
              <a:rPr lang="en-US" altLang="ko-KR" dirty="0"/>
              <a:t>. </a:t>
            </a:r>
            <a:r>
              <a:rPr lang="ko-KR" altLang="en-US" dirty="0"/>
              <a:t>이 피드백을 바탕으로 강사는 그에 대한 코멘트를 작성합니다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en-US" altLang="ko-KR" dirty="0" err="1"/>
              <a:t>ChatGPT</a:t>
            </a:r>
            <a:r>
              <a:rPr lang="ko-KR" altLang="en-US" dirty="0"/>
              <a:t>가 부정확한 정보를 출력하는 </a:t>
            </a:r>
            <a:r>
              <a:rPr lang="en-US" altLang="ko-KR" dirty="0"/>
              <a:t>Hallucination </a:t>
            </a:r>
            <a:r>
              <a:rPr lang="ko-KR" altLang="en-US" dirty="0"/>
              <a:t>현상을 강사의 개입을 통해 막을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기본이 되는 피드백을 </a:t>
            </a:r>
            <a:r>
              <a:rPr lang="en-US" altLang="ko-KR" dirty="0" err="1"/>
              <a:t>ChatGPT</a:t>
            </a:r>
            <a:r>
              <a:rPr lang="ko-KR" altLang="en-US" dirty="0"/>
              <a:t>가 제시한다는 점에서 강사가 스크래치 부터 피드백 하는 것에 비해 작업 시간을 줄여 더 많은 학생을 관리할 수 있게 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41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도구로는 </a:t>
            </a:r>
            <a:r>
              <a:rPr lang="ko-KR" altLang="en-US" dirty="0" err="1"/>
              <a:t>프론테엔드를</a:t>
            </a:r>
            <a:r>
              <a:rPr lang="ko-KR" altLang="en-US" dirty="0"/>
              <a:t> 개발하는 데에는 </a:t>
            </a:r>
            <a:r>
              <a:rPr lang="ko-KR" altLang="en-US" dirty="0" err="1"/>
              <a:t>리액트</a:t>
            </a:r>
            <a:r>
              <a:rPr lang="en-US" altLang="ko-KR" dirty="0"/>
              <a:t>, </a:t>
            </a:r>
            <a:r>
              <a:rPr lang="ko-KR" altLang="en-US" dirty="0" err="1"/>
              <a:t>백엔드에는</a:t>
            </a:r>
            <a:r>
              <a:rPr lang="ko-KR" altLang="en-US" dirty="0"/>
              <a:t> 스프링</a:t>
            </a:r>
            <a:r>
              <a:rPr lang="en-US" altLang="ko-KR" dirty="0"/>
              <a:t>, </a:t>
            </a:r>
            <a:r>
              <a:rPr lang="ko-KR" altLang="en-US" dirty="0"/>
              <a:t>데이터베이스는 </a:t>
            </a:r>
            <a:r>
              <a:rPr lang="ko-KR" altLang="en-US" dirty="0" err="1"/>
              <a:t>마리아디비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47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 err="1"/>
              <a:t>Codemy</a:t>
            </a:r>
            <a:r>
              <a:rPr lang="ko-KR" altLang="en-US" dirty="0"/>
              <a:t> 웹 페이지 사용 시나리오는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41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메인 페이지 입니다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ko-KR" altLang="en-US" dirty="0" err="1"/>
              <a:t>코데미에</a:t>
            </a:r>
            <a:r>
              <a:rPr lang="ko-KR" altLang="en-US" dirty="0"/>
              <a:t> 대한 간략한 설명을 볼 수 있습니다</a:t>
            </a:r>
            <a:r>
              <a:rPr lang="en-US" altLang="ko-KR" dirty="0"/>
              <a:t>. </a:t>
            </a:r>
            <a:r>
              <a:rPr lang="ko-KR" altLang="en-US" dirty="0"/>
              <a:t> 로그인 버튼을 눌러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FB2F3-B9E9-4A48-8F66-A0CA0EA001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4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5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5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0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8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8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1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6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3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11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11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82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2000"/>
        </a:lnSpc>
        <a:spcBef>
          <a:spcPts val="1000"/>
        </a:spcBef>
        <a:buFont typeface="Arial" panose="020B0604020202020204" pitchFamily="34" charset="0"/>
        <a:buChar char="•"/>
        <a:defRPr sz="24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2000"/>
        </a:lnSpc>
        <a:spcBef>
          <a:spcPts val="500"/>
        </a:spcBef>
        <a:buFont typeface="Arial" panose="020B0604020202020204" pitchFamily="34" charset="0"/>
        <a:buChar char="•"/>
        <a:defRPr sz="20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2000"/>
        </a:lnSpc>
        <a:spcBef>
          <a:spcPts val="500"/>
        </a:spcBef>
        <a:buFont typeface="Arial" panose="020B0604020202020204" pitchFamily="34" charset="0"/>
        <a:buChar char="•"/>
        <a:defRPr sz="18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2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2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15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ABD1ED0C-2518-D641-D96B-2F397C58E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184C74-8AE3-EF95-CE83-F532D72CA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7432" y="3179845"/>
            <a:ext cx="6081252" cy="139215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조장</a:t>
            </a:r>
            <a:r>
              <a:rPr lang="en-US" altLang="ko-KR" dirty="0"/>
              <a:t>: </a:t>
            </a:r>
            <a:r>
              <a:rPr lang="ko-KR" altLang="en-US" dirty="0"/>
              <a:t>송지은</a:t>
            </a:r>
            <a:endParaRPr lang="en-US" altLang="ko-KR" dirty="0"/>
          </a:p>
          <a:p>
            <a:pPr indent="-2286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조원</a:t>
            </a:r>
            <a:r>
              <a:rPr lang="en-US" altLang="ko-KR" dirty="0"/>
              <a:t>: </a:t>
            </a:r>
            <a:r>
              <a:rPr lang="ko-KR" altLang="en-US" dirty="0"/>
              <a:t>김영우 </a:t>
            </a:r>
            <a:r>
              <a:rPr lang="ko-KR" altLang="en-US" dirty="0" err="1"/>
              <a:t>김준형</a:t>
            </a:r>
            <a:r>
              <a:rPr lang="en-US" altLang="ko-KR" dirty="0"/>
              <a:t> </a:t>
            </a:r>
            <a:r>
              <a:rPr lang="ko-KR" altLang="en-US" dirty="0" err="1"/>
              <a:t>박충현</a:t>
            </a:r>
            <a:r>
              <a:rPr lang="en-US" altLang="ko-KR" dirty="0"/>
              <a:t> </a:t>
            </a:r>
            <a:r>
              <a:rPr lang="ko-KR" altLang="en-US" dirty="0"/>
              <a:t>조성현 조현준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E87C05-5B29-F79B-46E0-57D4908CA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762000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ko-KR" sz="3200" dirty="0"/>
              <a:t>Team4 Project: </a:t>
            </a:r>
            <a:r>
              <a:rPr lang="en-US" altLang="ko-KR" sz="3200" dirty="0" err="1"/>
              <a:t>Codemy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537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D5D7F8F-9718-654A-C395-3317CBB0B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47" r="3791"/>
          <a:stretch/>
        </p:blipFill>
        <p:spPr>
          <a:xfrm>
            <a:off x="-941" y="78658"/>
            <a:ext cx="12192940" cy="685376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E0BD5E-AE14-A9EE-DF50-5C493A211D9D}"/>
              </a:ext>
            </a:extLst>
          </p:cNvPr>
          <p:cNvSpPr/>
          <p:nvPr/>
        </p:nvSpPr>
        <p:spPr>
          <a:xfrm>
            <a:off x="6178750" y="4218038"/>
            <a:ext cx="576012" cy="2654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9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A6C443E-C343-56F9-E726-7096132DF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714"/>
          <a:stretch/>
        </p:blipFill>
        <p:spPr>
          <a:xfrm>
            <a:off x="-116685" y="-103454"/>
            <a:ext cx="12308685" cy="696145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8A98D8-60EA-511A-DFCE-184E3029F2DD}"/>
              </a:ext>
            </a:extLst>
          </p:cNvPr>
          <p:cNvSpPr/>
          <p:nvPr/>
        </p:nvSpPr>
        <p:spPr>
          <a:xfrm>
            <a:off x="4595756" y="2219994"/>
            <a:ext cx="1106954" cy="163425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89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D58F4-21C8-8BE0-3471-21043311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26FB3-AD0E-46D1-670E-EB283B7E5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18B975-4F72-C789-1C9E-0D9A4DAFE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1" t="12473" r="2097" b="5520"/>
          <a:stretch/>
        </p:blipFill>
        <p:spPr>
          <a:xfrm>
            <a:off x="0" y="0"/>
            <a:ext cx="1222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5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502D5-D76A-98BA-48C8-0C605F95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4EC03-088B-7A3E-4EC7-739B6F741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7AA03C-AE2A-1315-9594-C2079C69A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" t="12330" r="5403" b="5234"/>
          <a:stretch/>
        </p:blipFill>
        <p:spPr>
          <a:xfrm>
            <a:off x="0" y="0"/>
            <a:ext cx="12185548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8CC8FE0-1192-2721-1D52-548D37AF0F39}"/>
              </a:ext>
            </a:extLst>
          </p:cNvPr>
          <p:cNvSpPr/>
          <p:nvPr/>
        </p:nvSpPr>
        <p:spPr>
          <a:xfrm>
            <a:off x="3347060" y="194189"/>
            <a:ext cx="811985" cy="2777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6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09152-EE9E-7E47-A853-F659AE75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FCC4A-563D-3E38-07DF-00D95E9F4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2FAE68-6B7B-0A3B-0238-1ADB6AED7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" t="12616" r="1533" b="6523"/>
          <a:stretch/>
        </p:blipFill>
        <p:spPr>
          <a:xfrm>
            <a:off x="0" y="0"/>
            <a:ext cx="12216186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C0A069-557E-D653-E036-6AF1994CA29F}"/>
              </a:ext>
            </a:extLst>
          </p:cNvPr>
          <p:cNvSpPr/>
          <p:nvPr/>
        </p:nvSpPr>
        <p:spPr>
          <a:xfrm>
            <a:off x="3160246" y="2153264"/>
            <a:ext cx="576012" cy="2654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362125-62C6-7D24-FD0D-56C9A599ADBC}"/>
              </a:ext>
            </a:extLst>
          </p:cNvPr>
          <p:cNvSpPr/>
          <p:nvPr/>
        </p:nvSpPr>
        <p:spPr>
          <a:xfrm>
            <a:off x="7452852" y="3537155"/>
            <a:ext cx="766916" cy="272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3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0B486-BA73-6DC4-39B5-C757D2D1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018FD-5AD8-DFF7-7F49-DB4395DC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0C694-4194-B375-1B30-22B2FA106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8" t="12473" r="7500" b="5520"/>
          <a:stretch/>
        </p:blipFill>
        <p:spPr>
          <a:xfrm>
            <a:off x="0" y="9832"/>
            <a:ext cx="12192000" cy="68877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1EB7FA-DA7F-3A26-2270-08DF79F9FC6A}"/>
              </a:ext>
            </a:extLst>
          </p:cNvPr>
          <p:cNvSpPr/>
          <p:nvPr/>
        </p:nvSpPr>
        <p:spPr>
          <a:xfrm>
            <a:off x="1799303" y="1621971"/>
            <a:ext cx="1111045" cy="324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chemeClr val="bg1"/>
                </a:solidFill>
              </a:rPr>
              <a:t>김학생</a:t>
            </a:r>
            <a:endParaRPr lang="en-US" altLang="ko-KR" sz="2600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50CC72-FBDC-975E-8942-D4D36F65DBC4}"/>
              </a:ext>
            </a:extLst>
          </p:cNvPr>
          <p:cNvSpPr/>
          <p:nvPr/>
        </p:nvSpPr>
        <p:spPr>
          <a:xfrm>
            <a:off x="3120918" y="2045110"/>
            <a:ext cx="979134" cy="3736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F2DDE-1263-7AF6-06E7-FE42C85A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8F47D-93B7-70DE-9649-10E8619F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19CFAD-316B-E023-0F99-829FC7B3F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9" t="12617" r="9922" b="547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3BCF2F0-EF07-143F-4037-4ADE1A86E4BA}"/>
              </a:ext>
            </a:extLst>
          </p:cNvPr>
          <p:cNvSpPr/>
          <p:nvPr/>
        </p:nvSpPr>
        <p:spPr>
          <a:xfrm>
            <a:off x="3111084" y="2546556"/>
            <a:ext cx="4567910" cy="111104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0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5C53-AA70-9DA7-BC0F-E3C29973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38F6D-B33E-ED93-7774-B3DA56D3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059D10-5025-4E2F-67A3-BEF3F2D3E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" t="12330" r="2338" b="5520"/>
          <a:stretch/>
        </p:blipFill>
        <p:spPr>
          <a:xfrm>
            <a:off x="0" y="1"/>
            <a:ext cx="12169187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655408C-15A8-CE34-37B0-5C5C7779A008}"/>
              </a:ext>
            </a:extLst>
          </p:cNvPr>
          <p:cNvSpPr/>
          <p:nvPr/>
        </p:nvSpPr>
        <p:spPr>
          <a:xfrm>
            <a:off x="4694406" y="2020529"/>
            <a:ext cx="852954" cy="38739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26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3704F-87F0-B3E7-6C2A-83182678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BF9AB-C774-F938-3E90-288023DA6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4143A5-128E-3D40-6339-31D16E207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11111" r="6250" b="5090"/>
          <a:stretch/>
        </p:blipFill>
        <p:spPr>
          <a:xfrm>
            <a:off x="0" y="-78658"/>
            <a:ext cx="12164622" cy="69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2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7F440-992A-AEEE-2DE7-B2535E4F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A7C20-25D1-504E-3A63-E22C11F5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D5B93-3866-73B3-B554-24E26B42B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4" t="12187" r="6250" b="56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3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working on ideas">
            <a:extLst>
              <a:ext uri="{FF2B5EF4-FFF2-40B4-BE49-F238E27FC236}">
                <a16:creationId xmlns:a16="http://schemas.microsoft.com/office/drawing/2014/main" id="{4097CD4E-2331-478C-33B7-48F2BBA4E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6" r="23679" b="2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66F9AA-6F1B-E7A7-65C9-D89C45EF2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altLang="ko-KR" dirty="0"/>
              <a:t>Background</a:t>
            </a:r>
          </a:p>
          <a:p>
            <a:r>
              <a:rPr lang="en-US" altLang="ko-KR" dirty="0"/>
              <a:t>Function &amp; Method</a:t>
            </a:r>
          </a:p>
          <a:p>
            <a:r>
              <a:rPr lang="en-US" altLang="ko-KR" dirty="0"/>
              <a:t>Scenario</a:t>
            </a:r>
          </a:p>
          <a:p>
            <a:r>
              <a:rPr lang="en-US" altLang="ko-KR" dirty="0"/>
              <a:t>Complementary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F364B4-5E0F-9095-2723-FE0522F9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altLang="ko-KR" sz="3200"/>
              <a:t>Contents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4061960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01DF0-0F61-91D9-3AA1-2F26C7E7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E8D675-8F5F-1FA0-6A74-8443A5ADD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13614-E89D-99ED-4B23-7188C21AB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0" t="11111" r="12500" b="8961"/>
          <a:stretch/>
        </p:blipFill>
        <p:spPr>
          <a:xfrm>
            <a:off x="0" y="-86895"/>
            <a:ext cx="12192000" cy="694489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5E5CA7-D756-002F-EA3A-0C6F463F5184}"/>
              </a:ext>
            </a:extLst>
          </p:cNvPr>
          <p:cNvSpPr/>
          <p:nvPr/>
        </p:nvSpPr>
        <p:spPr>
          <a:xfrm>
            <a:off x="839835" y="875071"/>
            <a:ext cx="979134" cy="3736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751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90065-6619-E70E-85F1-484FEEDF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1A95E-E624-5CF6-10A8-569DED32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603D0C-630E-686A-65F9-86215EFF8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5" t="13333" r="19194" b="6093"/>
          <a:stretch/>
        </p:blipFill>
        <p:spPr>
          <a:xfrm>
            <a:off x="0" y="-24803"/>
            <a:ext cx="12192000" cy="688280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1E1255-CAE2-4B8C-9CF7-52C3CC605A23}"/>
              </a:ext>
            </a:extLst>
          </p:cNvPr>
          <p:cNvSpPr/>
          <p:nvPr/>
        </p:nvSpPr>
        <p:spPr>
          <a:xfrm>
            <a:off x="2314672" y="762000"/>
            <a:ext cx="1116786" cy="3736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9841E-DAB1-7CA8-017D-0065B86A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02715-1A20-B0FC-B724-C288C6104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9941CA-DDF0-BD82-EEDC-03E419597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9" t="12187" r="16775" b="5806"/>
          <a:stretch/>
        </p:blipFill>
        <p:spPr>
          <a:xfrm>
            <a:off x="0" y="-10773"/>
            <a:ext cx="12192000" cy="68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5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F5456-5ABD-4D42-A351-677AF721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8EB4A-E5B4-D048-C308-85C276546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417B6-4E7E-18E1-517B-D1A828BD0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35" t="12760" r="19113" b="12688"/>
          <a:stretch/>
        </p:blipFill>
        <p:spPr>
          <a:xfrm>
            <a:off x="0" y="0"/>
            <a:ext cx="12192000" cy="685058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A6D6E92-9704-EC91-3BA7-AD2FECD6F545}"/>
              </a:ext>
            </a:extLst>
          </p:cNvPr>
          <p:cNvSpPr/>
          <p:nvPr/>
        </p:nvSpPr>
        <p:spPr>
          <a:xfrm>
            <a:off x="3229073" y="1071716"/>
            <a:ext cx="910308" cy="2654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87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Spa setting of candles">
            <a:extLst>
              <a:ext uri="{FF2B5EF4-FFF2-40B4-BE49-F238E27FC236}">
                <a16:creationId xmlns:a16="http://schemas.microsoft.com/office/drawing/2014/main" id="{DCCE7586-7141-09CA-5BFA-74026690F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2" b="10427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B3813A-FD93-6103-194B-9006A4F9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700" y="4108629"/>
            <a:ext cx="4305300" cy="1380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Complementary</a:t>
            </a:r>
          </a:p>
        </p:txBody>
      </p:sp>
    </p:spTree>
    <p:extLst>
      <p:ext uri="{BB962C8B-B14F-4D97-AF65-F5344CB8AC3E}">
        <p14:creationId xmlns:p14="http://schemas.microsoft.com/office/powerpoint/2010/main" val="640863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CNC 선반 가공">
            <a:extLst>
              <a:ext uri="{FF2B5EF4-FFF2-40B4-BE49-F238E27FC236}">
                <a16:creationId xmlns:a16="http://schemas.microsoft.com/office/drawing/2014/main" id="{11E685A3-4A9E-3294-2988-8DF85E5E5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36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35DF01-061D-8FD4-88B2-957D1C45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27" y="1454111"/>
            <a:ext cx="8009146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ED5DF-6508-6246-340D-E68C47912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020" y="3749255"/>
            <a:ext cx="6409960" cy="1188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altLang="ko-KR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ChatGPT</a:t>
            </a:r>
            <a:r>
              <a:rPr lang="ko-KR" alt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의 정확도 문제</a:t>
            </a:r>
            <a:endParaRPr lang="en-US" altLang="ko-KR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62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735AE1-9DDB-8015-2E09-84B65D94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FFF2FCB-BB46-403F-92D4-212AA7A4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32510"/>
            <a:ext cx="5334000" cy="61254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071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02EE0-1C35-CB61-9F5C-541761A7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42" y="115529"/>
            <a:ext cx="10368116" cy="1292942"/>
          </a:xfrm>
        </p:spPr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pic>
        <p:nvPicPr>
          <p:cNvPr id="1026" name="Picture 2" descr="ChatGPT Has Accelerated the Flywheel">
            <a:extLst>
              <a:ext uri="{FF2B5EF4-FFF2-40B4-BE49-F238E27FC236}">
                <a16:creationId xmlns:a16="http://schemas.microsoft.com/office/drawing/2014/main" id="{371EA2B5-070B-A858-D136-2921E453D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15" y="2340288"/>
            <a:ext cx="4011467" cy="24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E41B2-41AC-7968-6F85-83C92DFAE1C8}"/>
              </a:ext>
            </a:extLst>
          </p:cNvPr>
          <p:cNvSpPr txBox="1"/>
          <p:nvPr/>
        </p:nvSpPr>
        <p:spPr>
          <a:xfrm>
            <a:off x="4306529" y="5712542"/>
            <a:ext cx="2497394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서울 경제 신문</a:t>
            </a:r>
          </a:p>
        </p:txBody>
      </p:sp>
      <p:pic>
        <p:nvPicPr>
          <p:cNvPr id="1030" name="Picture 6" descr="자료=중소벤처기업부">
            <a:extLst>
              <a:ext uri="{FF2B5EF4-FFF2-40B4-BE49-F238E27FC236}">
                <a16:creationId xmlns:a16="http://schemas.microsoft.com/office/drawing/2014/main" id="{4905A133-AB9C-E17C-CC2D-4CC743D8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0" y="1995995"/>
            <a:ext cx="7969045" cy="31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06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키보드와 마우스에 손">
            <a:extLst>
              <a:ext uri="{FF2B5EF4-FFF2-40B4-BE49-F238E27FC236}">
                <a16:creationId xmlns:a16="http://schemas.microsoft.com/office/drawing/2014/main" id="{85A10FB4-BDA7-A155-CFD4-91D0FEFB1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7" r="11090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3C60D-193E-4170-9ADA-64D38F84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강사용</a:t>
            </a:r>
            <a:r>
              <a:rPr lang="ko-KR" altLang="en-US" dirty="0"/>
              <a:t> 코딩교육 웹페이지</a:t>
            </a:r>
            <a:endParaRPr lang="en-US" altLang="ko-KR" dirty="0"/>
          </a:p>
          <a:p>
            <a:r>
              <a:rPr lang="ko-KR" altLang="en-US" dirty="0"/>
              <a:t>학생이 제출한 코드에 </a:t>
            </a:r>
            <a:r>
              <a:rPr lang="en-US" altLang="ko-KR" dirty="0" err="1"/>
              <a:t>ChatGPT</a:t>
            </a:r>
            <a:r>
              <a:rPr lang="ko-KR" altLang="en-US" dirty="0"/>
              <a:t>의 피드백</a:t>
            </a:r>
            <a:endParaRPr lang="en-US" altLang="ko-KR" dirty="0"/>
          </a:p>
          <a:p>
            <a:r>
              <a:rPr lang="en-US" altLang="ko-KR" dirty="0" err="1"/>
              <a:t>ChatGPT</a:t>
            </a:r>
            <a:r>
              <a:rPr lang="ko-KR" altLang="en-US" dirty="0"/>
              <a:t>의 피드백을 받고 강사에게 제출</a:t>
            </a:r>
            <a:endParaRPr lang="en-US" altLang="ko-KR" dirty="0"/>
          </a:p>
          <a:p>
            <a:r>
              <a:rPr lang="ko-KR" altLang="en-US" dirty="0"/>
              <a:t>강사는 해당 코드에 코멘트를 달고 학생에게 전송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30DD43-B1AA-EABA-E3AB-54D906B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altLang="ko-KR" sz="3200"/>
              <a:t>Codemy in a nutshell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43228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Picture 18" descr="Bright ladder against dull ladders">
            <a:extLst>
              <a:ext uri="{FF2B5EF4-FFF2-40B4-BE49-F238E27FC236}">
                <a16:creationId xmlns:a16="http://schemas.microsoft.com/office/drawing/2014/main" id="{B722F1FB-78E7-9265-1C26-2961209D2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1" b="2843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89EFB-6051-4495-F564-B7B6D581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700" y="4108629"/>
            <a:ext cx="4305300" cy="1380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 err="1"/>
              <a:t>Function</a:t>
            </a:r>
            <a:r>
              <a:rPr lang="en-US" altLang="ko-KR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&amp;Method</a:t>
            </a:r>
            <a:endParaRPr lang="en-US" altLang="ko-KR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605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E6692B-D754-5B4C-5FD8-1F5C733E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775" y="333337"/>
            <a:ext cx="8009146" cy="8745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600" kern="120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Our goal</a:t>
            </a:r>
            <a:endParaRPr lang="en-US" altLang="ko-KR" sz="4600" kern="1200" dirty="0">
              <a:solidFill>
                <a:schemeClr val="accent4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30BE7AC-5614-E56B-4AAD-4DD7207E44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136442"/>
              </p:ext>
            </p:extLst>
          </p:nvPr>
        </p:nvGraphicFramePr>
        <p:xfrm>
          <a:off x="5617162" y="1938460"/>
          <a:ext cx="3994690" cy="3292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102" name="Picture 6" descr="품질 관리를 위해 추천 레이블이 있는 추천 아이콘 | 프리미엄 벡터">
            <a:extLst>
              <a:ext uri="{FF2B5EF4-FFF2-40B4-BE49-F238E27FC236}">
                <a16:creationId xmlns:a16="http://schemas.microsoft.com/office/drawing/2014/main" id="{EE522B78-2EA1-B3B8-C6DB-AF31D66C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5" y="2945447"/>
            <a:ext cx="2730145" cy="215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DA86E-02B2-BBC8-2042-BDE21A81ECDA}"/>
              </a:ext>
            </a:extLst>
          </p:cNvPr>
          <p:cNvSpPr txBox="1"/>
          <p:nvPr/>
        </p:nvSpPr>
        <p:spPr>
          <a:xfrm>
            <a:off x="1018151" y="2194797"/>
            <a:ext cx="290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문제 추천</a:t>
            </a:r>
          </a:p>
        </p:txBody>
      </p:sp>
      <p:pic>
        <p:nvPicPr>
          <p:cNvPr id="4104" name="Picture 8" descr="감정 상하는 피드백을 줄이는 방법 | ㅍㅍㅅㅅ">
            <a:extLst>
              <a:ext uri="{FF2B5EF4-FFF2-40B4-BE49-F238E27FC236}">
                <a16:creationId xmlns:a16="http://schemas.microsoft.com/office/drawing/2014/main" id="{A50CD73A-31E1-A79F-C93B-D180CB63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828" y="3065653"/>
            <a:ext cx="2489263" cy="18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2C3090-0040-6212-BD5D-302980F34FBF}"/>
              </a:ext>
            </a:extLst>
          </p:cNvPr>
          <p:cNvSpPr txBox="1"/>
          <p:nvPr/>
        </p:nvSpPr>
        <p:spPr>
          <a:xfrm>
            <a:off x="3975209" y="2220608"/>
            <a:ext cx="184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코드 피드백</a:t>
            </a:r>
          </a:p>
        </p:txBody>
      </p:sp>
      <p:pic>
        <p:nvPicPr>
          <p:cNvPr id="14" name="Picture 10" descr="Code Review Best Practices | Checklist, Tools, &amp; Tips for Success">
            <a:extLst>
              <a:ext uri="{FF2B5EF4-FFF2-40B4-BE49-F238E27FC236}">
                <a16:creationId xmlns:a16="http://schemas.microsoft.com/office/drawing/2014/main" id="{E4B76F4E-92E6-C2D5-50A7-D4692FE7E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24726" r="20968" b="7192"/>
          <a:stretch/>
        </p:blipFill>
        <p:spPr bwMode="auto">
          <a:xfrm>
            <a:off x="3285706" y="3090249"/>
            <a:ext cx="2722893" cy="180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2F07D3-F1E6-7330-C305-6D6075D5D243}"/>
              </a:ext>
            </a:extLst>
          </p:cNvPr>
          <p:cNvSpPr txBox="1"/>
          <p:nvPr/>
        </p:nvSpPr>
        <p:spPr>
          <a:xfrm>
            <a:off x="9881106" y="2214270"/>
            <a:ext cx="184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코드 코멘트</a:t>
            </a:r>
          </a:p>
        </p:txBody>
      </p:sp>
    </p:spTree>
    <p:extLst>
      <p:ext uri="{BB962C8B-B14F-4D97-AF65-F5344CB8AC3E}">
        <p14:creationId xmlns:p14="http://schemas.microsoft.com/office/powerpoint/2010/main" val="65273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64D2F5-E7C8-61DC-F3A1-069211F5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tx2">
                    <a:lumMod val="10000"/>
                  </a:schemeClr>
                </a:solidFill>
              </a:rPr>
              <a:t>Development Tools</a:t>
            </a:r>
            <a:endParaRPr lang="ko-KR" altLang="en-US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082" name="Picture 10" descr="TIL]Day 20. 리액트(React)란?">
            <a:extLst>
              <a:ext uri="{FF2B5EF4-FFF2-40B4-BE49-F238E27FC236}">
                <a16:creationId xmlns:a16="http://schemas.microsoft.com/office/drawing/2014/main" id="{4EF9FA0E-649D-99A2-6189-A6E84AF5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5" y="2642341"/>
            <a:ext cx="3329619" cy="27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pring] Spring 기초">
            <a:extLst>
              <a:ext uri="{FF2B5EF4-FFF2-40B4-BE49-F238E27FC236}">
                <a16:creationId xmlns:a16="http://schemas.microsoft.com/office/drawing/2014/main" id="{49398FD8-F330-7025-0672-0C93D512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604" y="2401528"/>
            <a:ext cx="4755126" cy="32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azon RDS for MariaDB – Amazon Web Services(AWS)">
            <a:extLst>
              <a:ext uri="{FF2B5EF4-FFF2-40B4-BE49-F238E27FC236}">
                <a16:creationId xmlns:a16="http://schemas.microsoft.com/office/drawing/2014/main" id="{8E9B2A5A-13CB-4C67-3E33-8FDE177CC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717" y="2664814"/>
            <a:ext cx="4616128" cy="23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1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1" name="Picture 20" descr="Blanket on the earth">
            <a:extLst>
              <a:ext uri="{FF2B5EF4-FFF2-40B4-BE49-F238E27FC236}">
                <a16:creationId xmlns:a16="http://schemas.microsoft.com/office/drawing/2014/main" id="{55955928-DCCC-0B4D-D198-3A0722363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6" b="5849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8A62D4-7705-BB34-3D7A-48D566E9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27" y="1454111"/>
            <a:ext cx="8009146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63896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EB3E2-F4BB-33BD-BE11-93D51F7D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0E584-6135-FE89-DCCC-9F70ABD1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D3F10-3210-754F-3380-62114E74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806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4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686</Words>
  <Application>Microsoft Office PowerPoint</Application>
  <PresentationFormat>와이드스크린</PresentationFormat>
  <Paragraphs>80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Microsoft GothicNeo</vt:lpstr>
      <vt:lpstr>맑은 고딕</vt:lpstr>
      <vt:lpstr>Arial</vt:lpstr>
      <vt:lpstr>Avenir Next LT Pro</vt:lpstr>
      <vt:lpstr>Avenir Next LT Pro Light</vt:lpstr>
      <vt:lpstr>PebbleVTI</vt:lpstr>
      <vt:lpstr>Team4 Project: Codemy</vt:lpstr>
      <vt:lpstr>Contents</vt:lpstr>
      <vt:lpstr>Background</vt:lpstr>
      <vt:lpstr>Codemy in a nutshell</vt:lpstr>
      <vt:lpstr>Function&amp;Method</vt:lpstr>
      <vt:lpstr>Our goal</vt:lpstr>
      <vt:lpstr>Development Tools</vt:lpstr>
      <vt:lpstr>Scenario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`</vt:lpstr>
      <vt:lpstr>PowerPoint 프레젠테이션</vt:lpstr>
      <vt:lpstr>PowerPoint 프레젠테이션</vt:lpstr>
      <vt:lpstr>PowerPoint 프레젠테이션</vt:lpstr>
      <vt:lpstr>PowerPoint 프레젠테이션</vt:lpstr>
      <vt:lpstr>Complementary</vt:lpstr>
      <vt:lpstr>Problem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Team4 Project: Codemy</dc:title>
  <dc:creator>조현준</dc:creator>
  <cp:lastModifiedBy>조현준</cp:lastModifiedBy>
  <cp:revision>4</cp:revision>
  <dcterms:created xsi:type="dcterms:W3CDTF">2023-05-31T04:07:18Z</dcterms:created>
  <dcterms:modified xsi:type="dcterms:W3CDTF">2023-06-02T03:03:41Z</dcterms:modified>
</cp:coreProperties>
</file>